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71" r:id="rId4"/>
    <p:sldId id="260" r:id="rId5"/>
    <p:sldId id="266" r:id="rId6"/>
    <p:sldId id="261" r:id="rId7"/>
    <p:sldId id="27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42BC11-90CF-49FF-8D61-E8A8AAFE1BB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EFAF7DB-220E-474B-A306-B18848A2E64E}">
      <dgm:prSet phldrT="[Text]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dirty="0"/>
            <a:t>Harmed person</a:t>
          </a:r>
        </a:p>
      </dgm:t>
    </dgm:pt>
    <dgm:pt modelId="{ADEA5C60-BA03-45CE-8AE4-87E8350E817F}" type="parTrans" cxnId="{E88E6FD0-5EE8-42CE-8AC4-D71962510EE7}">
      <dgm:prSet/>
      <dgm:spPr/>
      <dgm:t>
        <a:bodyPr/>
        <a:lstStyle/>
        <a:p>
          <a:endParaRPr lang="en-US"/>
        </a:p>
      </dgm:t>
    </dgm:pt>
    <dgm:pt modelId="{8655DB40-16AB-41AF-B7B9-C009642A6E8E}" type="sibTrans" cxnId="{E88E6FD0-5EE8-42CE-8AC4-D71962510EE7}">
      <dgm:prSet/>
      <dgm:spPr/>
      <dgm:t>
        <a:bodyPr/>
        <a:lstStyle/>
        <a:p>
          <a:endParaRPr lang="en-US"/>
        </a:p>
      </dgm:t>
    </dgm:pt>
    <dgm:pt modelId="{9CA7C66F-6CF9-4093-95BD-C861D9811AA0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dirty="0"/>
            <a:t>The harmer</a:t>
          </a:r>
        </a:p>
      </dgm:t>
      <dgm:extLst>
        <a:ext uri="{E40237B7-FDA0-4F09-8148-C483321AD2D9}">
          <dgm14:cNvPr xmlns:dgm14="http://schemas.microsoft.com/office/drawing/2010/diagram" id="0" name="" descr="Basic Block List" title="SmartArt"/>
        </a:ext>
      </dgm:extLst>
    </dgm:pt>
    <dgm:pt modelId="{5C383048-3A83-419C-82E9-AA46D2B4FFD3}" type="parTrans" cxnId="{1A254136-9EEE-43D0-BC71-1289B085104A}">
      <dgm:prSet/>
      <dgm:spPr/>
      <dgm:t>
        <a:bodyPr/>
        <a:lstStyle/>
        <a:p>
          <a:endParaRPr lang="en-US"/>
        </a:p>
      </dgm:t>
    </dgm:pt>
    <dgm:pt modelId="{9AC506A7-F034-46F5-B26F-46FD22856FB4}" type="sibTrans" cxnId="{1A254136-9EEE-43D0-BC71-1289B085104A}">
      <dgm:prSet/>
      <dgm:spPr/>
      <dgm:t>
        <a:bodyPr/>
        <a:lstStyle/>
        <a:p>
          <a:endParaRPr lang="en-US"/>
        </a:p>
      </dgm:t>
    </dgm:pt>
    <dgm:pt modelId="{8AEC6483-23EF-4414-8E2A-6A005181899E}">
      <dgm:prSet phldrT="[Text]"/>
      <dgm:spPr/>
      <dgm:t>
        <a:bodyPr/>
        <a:lstStyle/>
        <a:p>
          <a:r>
            <a:rPr lang="en-US" dirty="0"/>
            <a:t>Restorative Coach</a:t>
          </a:r>
        </a:p>
      </dgm:t>
    </dgm:pt>
    <dgm:pt modelId="{526DBE94-00A7-461E-AF61-51DFFA468BD0}" type="parTrans" cxnId="{976405B9-79B8-494E-A105-801AB128A327}">
      <dgm:prSet/>
      <dgm:spPr/>
      <dgm:t>
        <a:bodyPr/>
        <a:lstStyle/>
        <a:p>
          <a:endParaRPr lang="en-US"/>
        </a:p>
      </dgm:t>
    </dgm:pt>
    <dgm:pt modelId="{C81D2561-AE20-4589-919A-5479573342B0}" type="sibTrans" cxnId="{976405B9-79B8-494E-A105-801AB128A327}">
      <dgm:prSet/>
      <dgm:spPr/>
      <dgm:t>
        <a:bodyPr/>
        <a:lstStyle/>
        <a:p>
          <a:endParaRPr lang="en-US"/>
        </a:p>
      </dgm:t>
    </dgm:pt>
    <dgm:pt modelId="{068CCA7D-1404-4068-AB93-6968EFC37502}" type="pres">
      <dgm:prSet presAssocID="{B842BC11-90CF-49FF-8D61-E8A8AAFE1BB6}" presName="diagram" presStyleCnt="0">
        <dgm:presLayoutVars>
          <dgm:dir/>
          <dgm:resizeHandles val="exact"/>
        </dgm:presLayoutVars>
      </dgm:prSet>
      <dgm:spPr/>
    </dgm:pt>
    <dgm:pt modelId="{EAA4FAF7-2B1B-440D-AB04-52061A8327A8}" type="pres">
      <dgm:prSet presAssocID="{0EFAF7DB-220E-474B-A306-B18848A2E64E}" presName="node" presStyleLbl="node1" presStyleIdx="0" presStyleCnt="3">
        <dgm:presLayoutVars>
          <dgm:bulletEnabled val="1"/>
        </dgm:presLayoutVars>
      </dgm:prSet>
      <dgm:spPr/>
    </dgm:pt>
    <dgm:pt modelId="{D86C629E-FD24-4979-AD6C-FF765663342C}" type="pres">
      <dgm:prSet presAssocID="{8655DB40-16AB-41AF-B7B9-C009642A6E8E}" presName="sibTrans" presStyleCnt="0"/>
      <dgm:spPr/>
    </dgm:pt>
    <dgm:pt modelId="{C593AB34-4B84-4F47-A09D-1663F9F71AFC}" type="pres">
      <dgm:prSet presAssocID="{9CA7C66F-6CF9-4093-95BD-C861D9811AA0}" presName="node" presStyleLbl="node1" presStyleIdx="1" presStyleCnt="3">
        <dgm:presLayoutVars>
          <dgm:bulletEnabled val="1"/>
        </dgm:presLayoutVars>
      </dgm:prSet>
      <dgm:spPr/>
    </dgm:pt>
    <dgm:pt modelId="{5AD6466A-5AEB-4BDD-BDCC-43ADA92E714A}" type="pres">
      <dgm:prSet presAssocID="{9AC506A7-F034-46F5-B26F-46FD22856FB4}" presName="sibTrans" presStyleCnt="0"/>
      <dgm:spPr/>
    </dgm:pt>
    <dgm:pt modelId="{917D3CD9-BA5B-404E-931F-223BF970C99B}" type="pres">
      <dgm:prSet presAssocID="{8AEC6483-23EF-4414-8E2A-6A005181899E}" presName="node" presStyleLbl="node1" presStyleIdx="2" presStyleCnt="3">
        <dgm:presLayoutVars>
          <dgm:bulletEnabled val="1"/>
        </dgm:presLayoutVars>
      </dgm:prSet>
      <dgm:spPr/>
    </dgm:pt>
  </dgm:ptLst>
  <dgm:cxnLst>
    <dgm:cxn modelId="{98E9781F-6C85-4C8B-A8C8-ACC68D56FD26}" type="presOf" srcId="{0EFAF7DB-220E-474B-A306-B18848A2E64E}" destId="{EAA4FAF7-2B1B-440D-AB04-52061A8327A8}" srcOrd="0" destOrd="0" presId="urn:microsoft.com/office/officeart/2005/8/layout/default"/>
    <dgm:cxn modelId="{1A254136-9EEE-43D0-BC71-1289B085104A}" srcId="{B842BC11-90CF-49FF-8D61-E8A8AAFE1BB6}" destId="{9CA7C66F-6CF9-4093-95BD-C861D9811AA0}" srcOrd="1" destOrd="0" parTransId="{5C383048-3A83-419C-82E9-AA46D2B4FFD3}" sibTransId="{9AC506A7-F034-46F5-B26F-46FD22856FB4}"/>
    <dgm:cxn modelId="{C2739289-C7F5-4C2B-8002-E64A84A3CCF1}" type="presOf" srcId="{9CA7C66F-6CF9-4093-95BD-C861D9811AA0}" destId="{C593AB34-4B84-4F47-A09D-1663F9F71AFC}" srcOrd="0" destOrd="0" presId="urn:microsoft.com/office/officeart/2005/8/layout/default"/>
    <dgm:cxn modelId="{4B3A68AC-F7E0-44C7-B1C8-7CD80B465A26}" type="presOf" srcId="{8AEC6483-23EF-4414-8E2A-6A005181899E}" destId="{917D3CD9-BA5B-404E-931F-223BF970C99B}" srcOrd="0" destOrd="0" presId="urn:microsoft.com/office/officeart/2005/8/layout/default"/>
    <dgm:cxn modelId="{976405B9-79B8-494E-A105-801AB128A327}" srcId="{B842BC11-90CF-49FF-8D61-E8A8AAFE1BB6}" destId="{8AEC6483-23EF-4414-8E2A-6A005181899E}" srcOrd="2" destOrd="0" parTransId="{526DBE94-00A7-461E-AF61-51DFFA468BD0}" sibTransId="{C81D2561-AE20-4589-919A-5479573342B0}"/>
    <dgm:cxn modelId="{E88E6FD0-5EE8-42CE-8AC4-D71962510EE7}" srcId="{B842BC11-90CF-49FF-8D61-E8A8AAFE1BB6}" destId="{0EFAF7DB-220E-474B-A306-B18848A2E64E}" srcOrd="0" destOrd="0" parTransId="{ADEA5C60-BA03-45CE-8AE4-87E8350E817F}" sibTransId="{8655DB40-16AB-41AF-B7B9-C009642A6E8E}"/>
    <dgm:cxn modelId="{7095E1F8-4EDE-4430-B07D-B7175589A733}" type="presOf" srcId="{B842BC11-90CF-49FF-8D61-E8A8AAFE1BB6}" destId="{068CCA7D-1404-4068-AB93-6968EFC37502}" srcOrd="0" destOrd="0" presId="urn:microsoft.com/office/officeart/2005/8/layout/default"/>
    <dgm:cxn modelId="{BC5FF21A-43E7-485A-B596-C5AADF327B05}" type="presParOf" srcId="{068CCA7D-1404-4068-AB93-6968EFC37502}" destId="{EAA4FAF7-2B1B-440D-AB04-52061A8327A8}" srcOrd="0" destOrd="0" presId="urn:microsoft.com/office/officeart/2005/8/layout/default"/>
    <dgm:cxn modelId="{7DBDEB3C-0922-4C11-B032-8800766EAAC7}" type="presParOf" srcId="{068CCA7D-1404-4068-AB93-6968EFC37502}" destId="{D86C629E-FD24-4979-AD6C-FF765663342C}" srcOrd="1" destOrd="0" presId="urn:microsoft.com/office/officeart/2005/8/layout/default"/>
    <dgm:cxn modelId="{613FE1F9-EF48-4B26-8AF0-FACA67BF29EB}" type="presParOf" srcId="{068CCA7D-1404-4068-AB93-6968EFC37502}" destId="{C593AB34-4B84-4F47-A09D-1663F9F71AFC}" srcOrd="2" destOrd="0" presId="urn:microsoft.com/office/officeart/2005/8/layout/default"/>
    <dgm:cxn modelId="{40AAE183-EE4F-4AB0-9437-11D5128906F3}" type="presParOf" srcId="{068CCA7D-1404-4068-AB93-6968EFC37502}" destId="{5AD6466A-5AEB-4BDD-BDCC-43ADA92E714A}" srcOrd="3" destOrd="0" presId="urn:microsoft.com/office/officeart/2005/8/layout/default"/>
    <dgm:cxn modelId="{0859D5FC-F1F1-41ED-AFE7-9ED996860B28}" type="presParOf" srcId="{068CCA7D-1404-4068-AB93-6968EFC37502}" destId="{917D3CD9-BA5B-404E-931F-223BF970C99B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4FAF7-2B1B-440D-AB04-52061A8327A8}">
      <dsp:nvSpPr>
        <dsp:cNvPr id="0" name=""/>
        <dsp:cNvSpPr/>
      </dsp:nvSpPr>
      <dsp:spPr>
        <a:xfrm>
          <a:off x="604" y="561706"/>
          <a:ext cx="2357240" cy="1414344"/>
        </a:xfrm>
        <a:prstGeom prst="rect">
          <a:avLst/>
        </a:prstGeom>
        <a:solidFill>
          <a:schemeClr val="accent5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Harmed person</a:t>
          </a:r>
        </a:p>
      </dsp:txBody>
      <dsp:txXfrm>
        <a:off x="604" y="561706"/>
        <a:ext cx="2357240" cy="1414344"/>
      </dsp:txXfrm>
    </dsp:sp>
    <dsp:sp modelId="{C593AB34-4B84-4F47-A09D-1663F9F71AFC}">
      <dsp:nvSpPr>
        <dsp:cNvPr id="0" name=""/>
        <dsp:cNvSpPr/>
      </dsp:nvSpPr>
      <dsp:spPr>
        <a:xfrm>
          <a:off x="2593568" y="561706"/>
          <a:ext cx="2357240" cy="1414344"/>
        </a:xfrm>
        <a:prstGeom prst="rect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 harmer</a:t>
          </a:r>
        </a:p>
      </dsp:txBody>
      <dsp:txXfrm>
        <a:off x="2593568" y="561706"/>
        <a:ext cx="2357240" cy="1414344"/>
      </dsp:txXfrm>
    </dsp:sp>
    <dsp:sp modelId="{917D3CD9-BA5B-404E-931F-223BF970C99B}">
      <dsp:nvSpPr>
        <dsp:cNvPr id="0" name=""/>
        <dsp:cNvSpPr/>
      </dsp:nvSpPr>
      <dsp:spPr>
        <a:xfrm>
          <a:off x="1297086" y="2211774"/>
          <a:ext cx="2357240" cy="141434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Restorative Coach</a:t>
          </a:r>
        </a:p>
      </dsp:txBody>
      <dsp:txXfrm>
        <a:off x="1297086" y="2211774"/>
        <a:ext cx="2357240" cy="14143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7/21/2022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7/21/2022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7/21/2022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7/21/2022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restorativejustice.org.uk/restorative-practice-education-0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restorativejustice.org.uk/restorative-practice-education-0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Our Freemantle Restorative Practice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Resolving conflict in a restorative way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– To explore a consistent approach to Restorative Practice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Everyone is welcome</a:t>
            </a:r>
          </a:p>
          <a:p>
            <a:r>
              <a:rPr lang="en-GB" dirty="0"/>
              <a:t>Links to our Academy Vision and Values</a:t>
            </a:r>
          </a:p>
          <a:p>
            <a:r>
              <a:rPr lang="en-GB" dirty="0"/>
              <a:t>Links to our curriculum aims – ‘Being Good Citizens’</a:t>
            </a:r>
          </a:p>
          <a:p>
            <a:r>
              <a:rPr lang="en-GB" dirty="0"/>
              <a:t>Understanding the power of RP</a:t>
            </a:r>
            <a:endParaRPr dirty="0"/>
          </a:p>
          <a:p>
            <a:r>
              <a:rPr lang="en-GB" dirty="0"/>
              <a:t>Rehearsing our RP questions across a range of scenarios</a:t>
            </a:r>
            <a:endParaRPr dirty="0"/>
          </a:p>
          <a:p>
            <a:r>
              <a:rPr lang="en-GB" dirty="0"/>
              <a:t>Ensuring all children can access RP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E547F1-54F0-441D-9F0A-E0009630915C}"/>
              </a:ext>
            </a:extLst>
          </p:cNvPr>
          <p:cNvSpPr/>
          <p:nvPr/>
        </p:nvSpPr>
        <p:spPr>
          <a:xfrm>
            <a:off x="347830" y="232235"/>
            <a:ext cx="1130270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Fira Sans Light" pitchFamily="34" charset="0"/>
                <a:ea typeface="Fira Sans Light" pitchFamily="34" charset="0"/>
              </a:rPr>
              <a:t>The overall aim is to enhance a positive learning environment where pupils have the necessary skills to self regulate their behaviour and learning.</a:t>
            </a:r>
          </a:p>
          <a:p>
            <a:endParaRPr lang="en-GB" sz="3200" dirty="0">
              <a:latin typeface="Fira Sans Light" pitchFamily="34" charset="0"/>
              <a:ea typeface="Fira Sans Light" pitchFamily="34" charset="0"/>
            </a:endParaRPr>
          </a:p>
          <a:p>
            <a:r>
              <a:rPr lang="en-GB" sz="3200" dirty="0">
                <a:latin typeface="Fira Sans Light" pitchFamily="34" charset="0"/>
                <a:ea typeface="Fira Sans Light" pitchFamily="34" charset="0"/>
              </a:rPr>
              <a:t>To develop an  understanding of our responsibilities to the Freemantle family.</a:t>
            </a:r>
          </a:p>
          <a:p>
            <a:endParaRPr lang="en-GB" sz="3200" dirty="0">
              <a:latin typeface="Fira Sans Light" pitchFamily="34" charset="0"/>
              <a:ea typeface="Fira Sans Light" pitchFamily="34" charset="0"/>
            </a:endParaRPr>
          </a:p>
          <a:p>
            <a:r>
              <a:rPr lang="en-GB" sz="3200" dirty="0">
                <a:latin typeface="Fira Sans Light" pitchFamily="34" charset="0"/>
                <a:ea typeface="Fira Sans Light" pitchFamily="34" charset="0"/>
              </a:rPr>
              <a:t>To develop emotional literacy, truth telling, accountability and responsibility.</a:t>
            </a:r>
          </a:p>
          <a:p>
            <a:endParaRPr lang="en-GB" sz="3200" dirty="0">
              <a:latin typeface="Fira Sans Light" pitchFamily="34" charset="0"/>
              <a:ea typeface="Fira Sans Light" pitchFamily="34" charset="0"/>
            </a:endParaRPr>
          </a:p>
          <a:p>
            <a:r>
              <a:rPr lang="en-GB" sz="3200" dirty="0">
                <a:latin typeface="Fira Sans Light" pitchFamily="34" charset="0"/>
                <a:ea typeface="Fira Sans Light" pitchFamily="34" charset="0"/>
              </a:rPr>
              <a:t>Increasing empathy, happiness, social and communication skills</a:t>
            </a:r>
          </a:p>
          <a:p>
            <a:r>
              <a:rPr lang="en-GB" sz="3200" dirty="0">
                <a:latin typeface="Fira Sans Light" pitchFamily="34" charset="0"/>
                <a:ea typeface="Fira Sans Light" pitchFamily="34" charset="0"/>
              </a:rPr>
              <a:t>Reducing bullying, conflict and the need for sanctions.</a:t>
            </a:r>
          </a:p>
        </p:txBody>
      </p:sp>
    </p:spTree>
    <p:extLst>
      <p:ext uri="{BB962C8B-B14F-4D97-AF65-F5344CB8AC3E}">
        <p14:creationId xmlns:p14="http://schemas.microsoft.com/office/powerpoint/2010/main" val="15583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Restorative Practice – the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1" y="1825625"/>
            <a:ext cx="10251833" cy="713180"/>
          </a:xfrm>
        </p:spPr>
        <p:txBody>
          <a:bodyPr>
            <a:normAutofit fontScale="92500"/>
          </a:bodyPr>
          <a:lstStyle/>
          <a:p>
            <a:r>
              <a:rPr lang="en-US" dirty="0">
                <a:hlinkClick r:id="rId2"/>
              </a:rPr>
              <a:t>https://restorativejustice.org.uk/restorative-practice-education-0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hlinkClick r:id="rId2"/>
            <a:extLst>
              <a:ext uri="{FF2B5EF4-FFF2-40B4-BE49-F238E27FC236}">
                <a16:creationId xmlns:a16="http://schemas.microsoft.com/office/drawing/2014/main" id="{52831298-D4DA-407C-AABC-5E1C79E1C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893" y="2226011"/>
            <a:ext cx="7347472" cy="411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471C7F-A12A-47EF-9E61-D8E6AC894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27" y="527294"/>
            <a:ext cx="11569345" cy="22049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77D531-9F80-4913-80A6-B3D496081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227" y="2433778"/>
            <a:ext cx="2384245" cy="14480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2CE216-8BA7-4E8E-A8DC-E2A066B2B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798" y="2326619"/>
            <a:ext cx="2433238" cy="12784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E42627-33B4-410D-BE32-59903BA84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8666" y="2326619"/>
            <a:ext cx="2249528" cy="20133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FC9DA4-041A-4A9E-BB7B-2A3D91CA85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3824" y="2354717"/>
            <a:ext cx="2454543" cy="19852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2C68F5-A619-4FD0-9C90-97D735086AC7}"/>
              </a:ext>
            </a:extLst>
          </p:cNvPr>
          <p:cNvSpPr txBox="1"/>
          <p:nvPr/>
        </p:nvSpPr>
        <p:spPr>
          <a:xfrm>
            <a:off x="796066" y="4722607"/>
            <a:ext cx="98002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Key question: Consider any behaviour/reward chart you have used within your classroom… Are you adopting an RP approach when using this? </a:t>
            </a:r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Restorative Questions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What happened?</a:t>
            </a:r>
          </a:p>
          <a:p>
            <a:r>
              <a:rPr lang="en-GB" dirty="0"/>
              <a:t>What were you feeling at the time? </a:t>
            </a:r>
          </a:p>
          <a:p>
            <a:r>
              <a:rPr lang="en-GB" dirty="0"/>
              <a:t>What do you feel about it now? </a:t>
            </a:r>
          </a:p>
          <a:p>
            <a:r>
              <a:rPr lang="en-GB" dirty="0"/>
              <a:t>Who has been affected and how? </a:t>
            </a:r>
          </a:p>
          <a:p>
            <a:r>
              <a:rPr lang="en-GB" dirty="0"/>
              <a:t>What needs to happen to put things right?</a:t>
            </a:r>
            <a:endParaRPr lang="en-US" dirty="0"/>
          </a:p>
        </p:txBody>
      </p:sp>
      <p:graphicFrame>
        <p:nvGraphicFramePr>
          <p:cNvPr id="9" name="Content Placeholder 8" descr="Basic Block List showing 6 groups of boxes, each a different color, arranged from left to right and top to bottom by row with 2 boxes in each row.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98222888"/>
              </p:ext>
            </p:extLst>
          </p:nvPr>
        </p:nvGraphicFramePr>
        <p:xfrm>
          <a:off x="6172200" y="1825625"/>
          <a:ext cx="4951413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4F9E1-8F01-4027-A2D2-E22EBD74C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Scenarios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27AAB-2AD5-4359-B0BE-B70FF4CA3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81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Body language is key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5212" y="1805828"/>
            <a:ext cx="10058402" cy="3476625"/>
          </a:xfrm>
        </p:spPr>
        <p:txBody>
          <a:bodyPr>
            <a:normAutofit fontScale="92500" lnSpcReduction="20000"/>
          </a:bodyPr>
          <a:lstStyle/>
          <a:p>
            <a:r>
              <a:rPr lang="en-GB" sz="3600" dirty="0">
                <a:latin typeface="Fira Sans Light" pitchFamily="34" charset="0"/>
                <a:ea typeface="Fira Sans Light" pitchFamily="34" charset="0"/>
              </a:rPr>
              <a:t>Body language and tone of voice are two extremely important constituents of restorative language.  </a:t>
            </a:r>
          </a:p>
          <a:p>
            <a:r>
              <a:rPr lang="en-GB" sz="3600" dirty="0">
                <a:latin typeface="Fira Sans Light" pitchFamily="34" charset="0"/>
                <a:ea typeface="Fira Sans Light" pitchFamily="34" charset="0"/>
              </a:rPr>
              <a:t>Body language needs to be non aggressive and non confrontational.  This is vital to allow pupils their own personal space</a:t>
            </a:r>
          </a:p>
          <a:p>
            <a:r>
              <a:rPr lang="en-GB" sz="3600" dirty="0">
                <a:latin typeface="Fira Sans Light" pitchFamily="34" charset="0"/>
                <a:ea typeface="Fira Sans Light" pitchFamily="34" charset="0"/>
              </a:rPr>
              <a:t>Tone of voice needs to be calm, respectful and non-judgemental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Next step – </a:t>
            </a:r>
            <a:br>
              <a:rPr lang="en-US" dirty="0"/>
            </a:br>
            <a:r>
              <a:rPr lang="en-US" dirty="0"/>
              <a:t>Try it out in your role/CPD</a:t>
            </a:r>
            <a:br>
              <a:rPr lang="en-US" dirty="0"/>
            </a:br>
            <a:br>
              <a:rPr lang="en-US" dirty="0"/>
            </a:br>
            <a:r>
              <a:rPr lang="en-US" dirty="0">
                <a:hlinkClick r:id="rId2"/>
              </a:rPr>
              <a:t>https://restorativejustice.org.uk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97</TotalTime>
  <Words>284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Fira Sans Light</vt:lpstr>
      <vt:lpstr>Segoe Print</vt:lpstr>
      <vt:lpstr>Nature Illustration 16x9</vt:lpstr>
      <vt:lpstr>Our Freemantle Restorative Practice</vt:lpstr>
      <vt:lpstr>Aims – To explore a consistent approach to Restorative Practice</vt:lpstr>
      <vt:lpstr>PowerPoint Presentation</vt:lpstr>
      <vt:lpstr>Restorative Practice – the impact</vt:lpstr>
      <vt:lpstr>PowerPoint Presentation</vt:lpstr>
      <vt:lpstr>Restorative Questions</vt:lpstr>
      <vt:lpstr>Scenarios</vt:lpstr>
      <vt:lpstr>Body language is key</vt:lpstr>
      <vt:lpstr>Next step –  Try it out in your role/CPD  https://restorativejustice.org.uk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Freemantle Restorative Practice</dc:title>
  <dc:creator>Kathryn Bevan-Mackie</dc:creator>
  <cp:lastModifiedBy>Kathryn Bevan-Mackie</cp:lastModifiedBy>
  <cp:revision>9</cp:revision>
  <dcterms:created xsi:type="dcterms:W3CDTF">2022-07-20T21:13:22Z</dcterms:created>
  <dcterms:modified xsi:type="dcterms:W3CDTF">2022-07-21T07:12:25Z</dcterms:modified>
</cp:coreProperties>
</file>