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>
        <p:scale>
          <a:sx n="50" d="100"/>
          <a:sy n="50" d="100"/>
        </p:scale>
        <p:origin x="150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CDA16-FDA6-44A0-BD8A-D28376B275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C546B1-270B-4E5D-86F6-24128E9B71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2116A-AE60-437C-AAE5-6A6D61A5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A026C-D97C-48FE-9795-2CD020853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2A2FEF-92A2-42D2-B598-8186D0B71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94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354FD-1B54-44A7-B54D-365739BB3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B5C1B-48A2-45D3-BE1F-88D0869FE2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E6D67F-B6D5-4C25-982C-ABECA9E28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9B1DF0-C4D8-44EA-8F38-56552ABCB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02772-574E-4527-8368-59DB54125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044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CC279-B834-4EBF-977B-B031C13AB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F3200-97C2-4B99-9911-4EAE94955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B1C7A-FD5E-44DA-94F1-AB39EAEB6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74248-EC7D-4D28-B08E-17DBFDB96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62193-C515-418A-B1ED-778022084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518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3584F-1250-432C-A675-3209BED79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96C83-0C29-4A1D-BE91-F354B2848B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A742D8-2332-4D59-8061-BE001B952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0E376-F1FB-4561-8FC1-D0BB1F82B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365418-F446-4CB7-B211-C2556C04C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7A497F-EE70-413E-A692-81A09E88F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76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096F-8EF5-4E1B-B819-45837AE6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A0B4A0-5675-44C0-BCCE-BCCEC94942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D7BE07-4D42-4406-8712-B62C348595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52D1B0-6EAF-4F29-AD07-E40D973730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D2A3B3-C563-484B-B426-E3D922427B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F7A23F-5A73-4551-8467-6449C2348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E6D488-B65E-489F-B961-7E980EE22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7EF2CE-64E3-4FE8-BD7F-3DEE094D3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11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5D1A7-0211-42B6-A919-F32034CAB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87433E-44A9-432E-93E6-9A3BD7611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9B485D-2FF2-4A73-914E-391BAF312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D07485-B612-46F6-B8C2-7A71CC51F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971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529361-7762-4AED-AE71-1FA1AA419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0AB80B-F29A-4443-8C65-D07EB0F1F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CE01DC-2B17-49E6-8C71-71341E49F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82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2E15E-31E0-4FE6-888D-F25971B84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3AEDB-C09A-4024-9EC3-0FC33FA85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B562F5-A73C-4DDA-96B2-8CC7F360B8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38DC68-ED9B-4488-9ED8-78A7C8BDA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524300-D9B9-4572-A290-49D82923E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DB90F9-61B2-489E-AEBE-73A2F106C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69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1554E-5702-4E14-AFA0-3D9295460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C1CABC-161E-4C73-8A52-A100C33F3C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51155D-BAD7-4C93-ACBD-0DDE24EBED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3ECEBA-AC1B-4FE7-83B8-92AE26787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3B2E91-429E-4B24-94F9-743AF46AE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5383FB-244D-4968-82F5-E5CB5ABA1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480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E2B5C-A8FF-4E01-A3D7-346A772F3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746E2-C2AC-4139-A12C-9C915719A8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4D2D2-3541-4E81-829D-99EF771D1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AF5D94-E444-478B-8AA6-43DBA8479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F5DD2-4891-4698-A21B-DA7A92F02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522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8B6A3E-435B-4ACC-A7DE-CBE2E0B442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8799E4-A290-4323-826C-517074C1FF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1FE3C-2CE0-40C6-857B-5F5266EB8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1919E-E20A-4E8F-9860-40DC35234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90D17-94CF-415F-855C-4B88ADF1B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70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A0CA6F-D0FD-46C4-859D-D98ECAE90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963ED-ACB7-46C4-8821-49465DA24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392B7-0BAD-4E40-8D76-5D52D60982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29B88-219E-4C92-B39F-14BABAF9DD8D}" type="datetimeFigureOut">
              <a:rPr lang="en-GB" smtClean="0"/>
              <a:t>03/03/2024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D5FA4-A8A6-4190-B980-1D22D1D50B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423993-981F-4136-AF21-59FDA0DE0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5C4BC-D9E0-4B28-9481-9DB5B1CA49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629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2C602C-A18F-4A2C-9248-D92FFA2ECB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308660"/>
              </p:ext>
            </p:extLst>
          </p:nvPr>
        </p:nvGraphicFramePr>
        <p:xfrm>
          <a:off x="1304047" y="57150"/>
          <a:ext cx="10768480" cy="3350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417">
                  <a:extLst>
                    <a:ext uri="{9D8B030D-6E8A-4147-A177-3AD203B41FA5}">
                      <a16:colId xmlns:a16="http://schemas.microsoft.com/office/drawing/2014/main" val="4053833819"/>
                    </a:ext>
                  </a:extLst>
                </a:gridCol>
                <a:gridCol w="1732076">
                  <a:extLst>
                    <a:ext uri="{9D8B030D-6E8A-4147-A177-3AD203B41FA5}">
                      <a16:colId xmlns:a16="http://schemas.microsoft.com/office/drawing/2014/main" val="1158504177"/>
                    </a:ext>
                  </a:extLst>
                </a:gridCol>
                <a:gridCol w="1565958">
                  <a:extLst>
                    <a:ext uri="{9D8B030D-6E8A-4147-A177-3AD203B41FA5}">
                      <a16:colId xmlns:a16="http://schemas.microsoft.com/office/drawing/2014/main" val="4049669037"/>
                    </a:ext>
                  </a:extLst>
                </a:gridCol>
                <a:gridCol w="2023535">
                  <a:extLst>
                    <a:ext uri="{9D8B030D-6E8A-4147-A177-3AD203B41FA5}">
                      <a16:colId xmlns:a16="http://schemas.microsoft.com/office/drawing/2014/main" val="1972295550"/>
                    </a:ext>
                  </a:extLst>
                </a:gridCol>
                <a:gridCol w="1640925">
                  <a:extLst>
                    <a:ext uri="{9D8B030D-6E8A-4147-A177-3AD203B41FA5}">
                      <a16:colId xmlns:a16="http://schemas.microsoft.com/office/drawing/2014/main" val="168821785"/>
                    </a:ext>
                  </a:extLst>
                </a:gridCol>
                <a:gridCol w="1948569">
                  <a:extLst>
                    <a:ext uri="{9D8B030D-6E8A-4147-A177-3AD203B41FA5}">
                      <a16:colId xmlns:a16="http://schemas.microsoft.com/office/drawing/2014/main" val="1604804566"/>
                    </a:ext>
                  </a:extLst>
                </a:gridCol>
              </a:tblGrid>
              <a:tr h="24754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Autumn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Autumn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Spring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529874"/>
                  </a:ext>
                </a:extLst>
              </a:tr>
              <a:tr h="3600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latin typeface="Sassoon Infant Rg" pitchFamily="50" charset="0"/>
                          <a:ea typeface="Times New Roman" panose="02020603050405020304" pitchFamily="18" charset="0"/>
                        </a:rPr>
                        <a:t>Incredible You</a:t>
                      </a: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Letter formation at Phase 2 level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Pencil grip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Writing own name plausibly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Tidy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Letter formation at Phase 3 level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Pencil grip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CVC word writing at phase 2 and/or phase 3 level.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Little Red Riding Hood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Writing words with digraphs/trigraphs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2 word captions at phase 2 and/or phase 3 level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Finger spaces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Pencil grip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880850"/>
                  </a:ext>
                </a:extLst>
              </a:tr>
              <a:tr h="3600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latin typeface="Sassoon Infant Rg" pitchFamily="50" charset="0"/>
                          <a:ea typeface="Times New Roman" panose="02020603050405020304" pitchFamily="18" charset="0"/>
                        </a:rPr>
                        <a:t>The Big Book of Families</a:t>
                      </a: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Oliver’s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Goldilocks and the Three Bears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525668"/>
                  </a:ext>
                </a:extLst>
              </a:tr>
              <a:tr h="3600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latin typeface="Sassoon Infant Rg" pitchFamily="50" charset="0"/>
                          <a:ea typeface="Times New Roman" panose="02020603050405020304" pitchFamily="18" charset="0"/>
                        </a:rPr>
                        <a:t>Colour Monster</a:t>
                      </a: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Little Red Hen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Magic Porridge Pot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335443"/>
                  </a:ext>
                </a:extLst>
              </a:tr>
              <a:tr h="2137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latin typeface="Sassoon Infant Rg" pitchFamily="50" charset="0"/>
                          <a:ea typeface="Times New Roman" panose="02020603050405020304" pitchFamily="18" charset="0"/>
                        </a:rPr>
                        <a:t>Owl Babies</a:t>
                      </a: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Pumpkin Soup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Three Little Pigs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353606"/>
                  </a:ext>
                </a:extLst>
              </a:tr>
              <a:tr h="3600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latin typeface="Sassoon Infant Rg" pitchFamily="50" charset="0"/>
                          <a:ea typeface="Times New Roman" panose="02020603050405020304" pitchFamily="18" charset="0"/>
                        </a:rPr>
                        <a:t>Gruffalo’s Child</a:t>
                      </a: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Tiger Who Came to Tea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Gingerbread Man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542540"/>
                  </a:ext>
                </a:extLst>
              </a:tr>
              <a:tr h="21378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 err="1">
                          <a:latin typeface="Sassoon Infant Rg" pitchFamily="50" charset="0"/>
                          <a:ea typeface="Times New Roman" panose="02020603050405020304" pitchFamily="18" charset="0"/>
                        </a:rPr>
                        <a:t>Funnybones</a:t>
                      </a: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Lost &amp; Found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Jack and The Beanstalk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780094"/>
                  </a:ext>
                </a:extLst>
              </a:tr>
              <a:tr h="19585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Stick Man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86731"/>
                  </a:ext>
                </a:extLst>
              </a:tr>
              <a:tr h="2137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Stick Man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546222"/>
                  </a:ext>
                </a:extLst>
              </a:tr>
            </a:tbl>
          </a:graphicData>
        </a:graphic>
      </p:graphicFrame>
      <p:pic>
        <p:nvPicPr>
          <p:cNvPr id="1030" name="Picture 6" descr="Rendered Image">
            <a:extLst>
              <a:ext uri="{FF2B5EF4-FFF2-40B4-BE49-F238E27FC236}">
                <a16:creationId xmlns:a16="http://schemas.microsoft.com/office/drawing/2014/main" id="{617452A3-8187-43D9-A25D-FAC8F64C1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5668" y="833037"/>
            <a:ext cx="222885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4D9FE65-9544-4542-8AD6-009E52003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137191"/>
              </p:ext>
            </p:extLst>
          </p:nvPr>
        </p:nvGraphicFramePr>
        <p:xfrm>
          <a:off x="208671" y="3402330"/>
          <a:ext cx="11863856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631">
                  <a:extLst>
                    <a:ext uri="{9D8B030D-6E8A-4147-A177-3AD203B41FA5}">
                      <a16:colId xmlns:a16="http://schemas.microsoft.com/office/drawing/2014/main" val="2117558240"/>
                    </a:ext>
                  </a:extLst>
                </a:gridCol>
                <a:gridCol w="1973988">
                  <a:extLst>
                    <a:ext uri="{9D8B030D-6E8A-4147-A177-3AD203B41FA5}">
                      <a16:colId xmlns:a16="http://schemas.microsoft.com/office/drawing/2014/main" val="1540631536"/>
                    </a:ext>
                  </a:extLst>
                </a:gridCol>
                <a:gridCol w="1913918">
                  <a:extLst>
                    <a:ext uri="{9D8B030D-6E8A-4147-A177-3AD203B41FA5}">
                      <a16:colId xmlns:a16="http://schemas.microsoft.com/office/drawing/2014/main" val="1546734569"/>
                    </a:ext>
                  </a:extLst>
                </a:gridCol>
                <a:gridCol w="2040700">
                  <a:extLst>
                    <a:ext uri="{9D8B030D-6E8A-4147-A177-3AD203B41FA5}">
                      <a16:colId xmlns:a16="http://schemas.microsoft.com/office/drawing/2014/main" val="3324801736"/>
                    </a:ext>
                  </a:extLst>
                </a:gridCol>
                <a:gridCol w="1207169">
                  <a:extLst>
                    <a:ext uri="{9D8B030D-6E8A-4147-A177-3AD203B41FA5}">
                      <a16:colId xmlns:a16="http://schemas.microsoft.com/office/drawing/2014/main" val="2314587700"/>
                    </a:ext>
                  </a:extLst>
                </a:gridCol>
                <a:gridCol w="2747450">
                  <a:extLst>
                    <a:ext uri="{9D8B030D-6E8A-4147-A177-3AD203B41FA5}">
                      <a16:colId xmlns:a16="http://schemas.microsoft.com/office/drawing/2014/main" val="3628919911"/>
                    </a:ext>
                  </a:extLst>
                </a:gridCol>
              </a:tblGrid>
              <a:tr h="23597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Spring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Summer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Summer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32010"/>
                  </a:ext>
                </a:extLst>
              </a:tr>
              <a:tr h="34323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Snail and the Whale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Captions at phase 2 and/or phase 3 level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Tricky words written in isolation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Pencil grip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300" b="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Very Hungry Caterpillar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Phrases and sentences that can be read by others at phase 2 and 3 level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Tricky word application in short phrases/sentences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Tripod Pencil grip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Sharing A Shell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Phrases and sentences that can be read by others (including application of digraphs)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Tricky word (application in sentences, most phase 2)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Some simple phase 4 words written correctly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Write letters, most of which are correctly formed.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Consistent Tripod grip.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54029"/>
                  </a:ext>
                </a:extLst>
              </a:tr>
              <a:tr h="203798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Way Back Home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Butterfly </a:t>
                      </a:r>
                      <a:r>
                        <a:rPr lang="en-GB" sz="13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Butterfly</a:t>
                      </a: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Tiddler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156617"/>
                  </a:ext>
                </a:extLst>
              </a:tr>
              <a:tr h="34323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Duck in the Truck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Oliver’s Fruit Salad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Commotion in the Ocean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437304"/>
                  </a:ext>
                </a:extLst>
              </a:tr>
              <a:tr h="34323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Bob the Man on the Moon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Tiny Seed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Lighthouse Keeper’s Lunch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372587"/>
                  </a:ext>
                </a:extLst>
              </a:tr>
              <a:tr h="34323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Mr Grump’s Outing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Bumblebear</a:t>
                      </a:r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Pirates are coming!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3781654"/>
                  </a:ext>
                </a:extLst>
              </a:tr>
              <a:tr h="34323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Train Ride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 Stroll Through the Seasons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On My Way Home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5675666"/>
                  </a:ext>
                </a:extLst>
              </a:tr>
              <a:tr h="235977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Easter Story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975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214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2C602C-A18F-4A2C-9248-D92FFA2ECB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582135"/>
              </p:ext>
            </p:extLst>
          </p:nvPr>
        </p:nvGraphicFramePr>
        <p:xfrm>
          <a:off x="1095375" y="157293"/>
          <a:ext cx="10959551" cy="297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548">
                  <a:extLst>
                    <a:ext uri="{9D8B030D-6E8A-4147-A177-3AD203B41FA5}">
                      <a16:colId xmlns:a16="http://schemas.microsoft.com/office/drawing/2014/main" val="4053833819"/>
                    </a:ext>
                  </a:extLst>
                </a:gridCol>
                <a:gridCol w="1843635">
                  <a:extLst>
                    <a:ext uri="{9D8B030D-6E8A-4147-A177-3AD203B41FA5}">
                      <a16:colId xmlns:a16="http://schemas.microsoft.com/office/drawing/2014/main" val="1158504177"/>
                    </a:ext>
                  </a:extLst>
                </a:gridCol>
                <a:gridCol w="1635189">
                  <a:extLst>
                    <a:ext uri="{9D8B030D-6E8A-4147-A177-3AD203B41FA5}">
                      <a16:colId xmlns:a16="http://schemas.microsoft.com/office/drawing/2014/main" val="4049669037"/>
                    </a:ext>
                  </a:extLst>
                </a:gridCol>
                <a:gridCol w="2017995">
                  <a:extLst>
                    <a:ext uri="{9D8B030D-6E8A-4147-A177-3AD203B41FA5}">
                      <a16:colId xmlns:a16="http://schemas.microsoft.com/office/drawing/2014/main" val="1972295550"/>
                    </a:ext>
                  </a:extLst>
                </a:gridCol>
                <a:gridCol w="917449">
                  <a:extLst>
                    <a:ext uri="{9D8B030D-6E8A-4147-A177-3AD203B41FA5}">
                      <a16:colId xmlns:a16="http://schemas.microsoft.com/office/drawing/2014/main" val="168821785"/>
                    </a:ext>
                  </a:extLst>
                </a:gridCol>
                <a:gridCol w="2735735">
                  <a:extLst>
                    <a:ext uri="{9D8B030D-6E8A-4147-A177-3AD203B41FA5}">
                      <a16:colId xmlns:a16="http://schemas.microsoft.com/office/drawing/2014/main" val="1604804566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Autumn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Autumn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Spring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529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Supertato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1, 2, 3 - sentence writing to develop accurate phonics application and fundamentals of writing.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Applying phonics as per LW journey.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Writing on lines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Plural words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Capital letters, full stops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Leaf Man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3+ sentence writing to further develop accurate phonics application and fundamentals of writing.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Applying phonics as per LW journey.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Letter positioning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Suffixes: -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ing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 and -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er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Capital letters, full stops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Letter sizing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Lost in the Toy Museum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3+ sentence writing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TW word application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Capital letters for names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8808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Supertato: Bubble </a:t>
                      </a:r>
                      <a:r>
                        <a:rPr lang="en-GB" sz="1000" b="0" dirty="0" err="1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Troubly</a:t>
                      </a: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!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Winter Fox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5256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Zippo the Superhero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If You Find A Leaf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That Rabbit Belongs to Emily Brown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Short Narrative writing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Write a sequence of sentences (5+) about connected events in appropriate order.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TW application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using ‘and’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Capitalisation in a series of sentences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335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Supermouse and the Big Cheese Robbery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Leaf Thief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3536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Supermouse and the Volcano of Doom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You Can't Let an Elephant Pull Santa's Sleigh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Tatty Ratty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Short Narrative writing</a:t>
                      </a: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Develop own ideas as coherent sentences.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Write a sequence of sentences (5+)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Capitalisation in a series of sentences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5425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Superhero Baby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136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Calibri" panose="020F0502020204030204" pitchFamily="34" charset="0"/>
                          <a:cs typeface="Dreaming Outloud Pro"/>
                        </a:rPr>
                        <a:t>Supertato, Run Veggies Run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7794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4D9FE65-9544-4542-8AD6-009E52003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212819"/>
              </p:ext>
            </p:extLst>
          </p:nvPr>
        </p:nvGraphicFramePr>
        <p:xfrm>
          <a:off x="259305" y="3215357"/>
          <a:ext cx="11795621" cy="358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6988">
                  <a:extLst>
                    <a:ext uri="{9D8B030D-6E8A-4147-A177-3AD203B41FA5}">
                      <a16:colId xmlns:a16="http://schemas.microsoft.com/office/drawing/2014/main" val="2117558240"/>
                    </a:ext>
                  </a:extLst>
                </a:gridCol>
                <a:gridCol w="2554885">
                  <a:extLst>
                    <a:ext uri="{9D8B030D-6E8A-4147-A177-3AD203B41FA5}">
                      <a16:colId xmlns:a16="http://schemas.microsoft.com/office/drawing/2014/main" val="1540631536"/>
                    </a:ext>
                  </a:extLst>
                </a:gridCol>
                <a:gridCol w="1965937">
                  <a:extLst>
                    <a:ext uri="{9D8B030D-6E8A-4147-A177-3AD203B41FA5}">
                      <a16:colId xmlns:a16="http://schemas.microsoft.com/office/drawing/2014/main" val="1546734569"/>
                    </a:ext>
                  </a:extLst>
                </a:gridCol>
                <a:gridCol w="1965937">
                  <a:extLst>
                    <a:ext uri="{9D8B030D-6E8A-4147-A177-3AD203B41FA5}">
                      <a16:colId xmlns:a16="http://schemas.microsoft.com/office/drawing/2014/main" val="3324801736"/>
                    </a:ext>
                  </a:extLst>
                </a:gridCol>
                <a:gridCol w="1965937">
                  <a:extLst>
                    <a:ext uri="{9D8B030D-6E8A-4147-A177-3AD203B41FA5}">
                      <a16:colId xmlns:a16="http://schemas.microsoft.com/office/drawing/2014/main" val="2314587700"/>
                    </a:ext>
                  </a:extLst>
                </a:gridCol>
                <a:gridCol w="1965937">
                  <a:extLst>
                    <a:ext uri="{9D8B030D-6E8A-4147-A177-3AD203B41FA5}">
                      <a16:colId xmlns:a16="http://schemas.microsoft.com/office/drawing/2014/main" val="3628919911"/>
                    </a:ext>
                  </a:extLst>
                </a:gridCol>
              </a:tblGrid>
              <a:tr h="1800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Spring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Summer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Summer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32010"/>
                  </a:ext>
                </a:extLst>
              </a:tr>
              <a:tr h="112266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Princesses Versus Dinosaurs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Short narrative: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Use-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ing</a:t>
                      </a: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Simple descriptive words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Use of ‘and’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Sequencing vocabulary.</a:t>
                      </a: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Growing Story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Somebody Swallowed Stanley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54029"/>
                  </a:ext>
                </a:extLst>
              </a:tr>
              <a:tr h="16945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Princess Dinosaur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Grandad’s Island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156617"/>
                  </a:ext>
                </a:extLst>
              </a:tr>
              <a:tr h="101675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Girl and the Dinosaur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Character Description: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Use -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ing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, -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est</a:t>
                      </a:r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Tricky word application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Simple descriptive words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What Will I Be?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Blown Away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437304"/>
                  </a:ext>
                </a:extLst>
              </a:tr>
            </a:tbl>
          </a:graphicData>
        </a:graphic>
      </p:graphicFrame>
      <p:pic>
        <p:nvPicPr>
          <p:cNvPr id="2050" name="Picture 2" descr="Rendered Image">
            <a:extLst>
              <a:ext uri="{FF2B5EF4-FFF2-40B4-BE49-F238E27FC236}">
                <a16:creationId xmlns:a16="http://schemas.microsoft.com/office/drawing/2014/main" id="{BBA7ECC4-AE47-420A-A5BE-05E74A8B3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19100" y="586457"/>
            <a:ext cx="19335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460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2C602C-A18F-4A2C-9248-D92FFA2ECB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377552"/>
              </p:ext>
            </p:extLst>
          </p:nvPr>
        </p:nvGraphicFramePr>
        <p:xfrm>
          <a:off x="1413427" y="133022"/>
          <a:ext cx="10641498" cy="339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583">
                  <a:extLst>
                    <a:ext uri="{9D8B030D-6E8A-4147-A177-3AD203B41FA5}">
                      <a16:colId xmlns:a16="http://schemas.microsoft.com/office/drawing/2014/main" val="4053833819"/>
                    </a:ext>
                  </a:extLst>
                </a:gridCol>
                <a:gridCol w="1773583">
                  <a:extLst>
                    <a:ext uri="{9D8B030D-6E8A-4147-A177-3AD203B41FA5}">
                      <a16:colId xmlns:a16="http://schemas.microsoft.com/office/drawing/2014/main" val="1158504177"/>
                    </a:ext>
                  </a:extLst>
                </a:gridCol>
                <a:gridCol w="1399264">
                  <a:extLst>
                    <a:ext uri="{9D8B030D-6E8A-4147-A177-3AD203B41FA5}">
                      <a16:colId xmlns:a16="http://schemas.microsoft.com/office/drawing/2014/main" val="4049669037"/>
                    </a:ext>
                  </a:extLst>
                </a:gridCol>
                <a:gridCol w="2147902">
                  <a:extLst>
                    <a:ext uri="{9D8B030D-6E8A-4147-A177-3AD203B41FA5}">
                      <a16:colId xmlns:a16="http://schemas.microsoft.com/office/drawing/2014/main" val="1972295550"/>
                    </a:ext>
                  </a:extLst>
                </a:gridCol>
                <a:gridCol w="1223095">
                  <a:extLst>
                    <a:ext uri="{9D8B030D-6E8A-4147-A177-3AD203B41FA5}">
                      <a16:colId xmlns:a16="http://schemas.microsoft.com/office/drawing/2014/main" val="168821785"/>
                    </a:ext>
                  </a:extLst>
                </a:gridCol>
                <a:gridCol w="2324071">
                  <a:extLst>
                    <a:ext uri="{9D8B030D-6E8A-4147-A177-3AD203B41FA5}">
                      <a16:colId xmlns:a16="http://schemas.microsoft.com/office/drawing/2014/main" val="1604804566"/>
                    </a:ext>
                  </a:extLst>
                </a:gridCol>
              </a:tblGrid>
              <a:tr h="14419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Autumn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Autumn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Spring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529874"/>
                  </a:ext>
                </a:extLst>
              </a:tr>
              <a:tr h="44150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Chester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Character Description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Using appropriate adjectives to describe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One Plastic Bag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Persuasive Product description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Conjunction ‘and’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Factual topic vocab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Questions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Somebody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Swallowed Stanley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Narrative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ENPs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Time adverbials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880850"/>
                  </a:ext>
                </a:extLst>
              </a:tr>
              <a:tr h="44150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Small in the City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Informative letter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Using appropriate adjectives and verbs to show feelings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Using prepositions</a:t>
                      </a:r>
                    </a:p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Hunter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Non-Chronological report: Elephants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ENPs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Conjunction ‘that’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Pirate Cruncher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Character description – description of the pirates character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ENPs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If and when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Questions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525668"/>
                  </a:ext>
                </a:extLst>
              </a:tr>
              <a:tr h="524886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Fire Cat: The Great Fire of London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Persuasive Warning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Questions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ENPs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i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Conjunction ‘because’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33544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4D9FE65-9544-4542-8AD6-009E52003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595661"/>
              </p:ext>
            </p:extLst>
          </p:nvPr>
        </p:nvGraphicFramePr>
        <p:xfrm>
          <a:off x="218364" y="3602071"/>
          <a:ext cx="11836561" cy="31089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929">
                  <a:extLst>
                    <a:ext uri="{9D8B030D-6E8A-4147-A177-3AD203B41FA5}">
                      <a16:colId xmlns:a16="http://schemas.microsoft.com/office/drawing/2014/main" val="2117558240"/>
                    </a:ext>
                  </a:extLst>
                </a:gridCol>
                <a:gridCol w="2481592">
                  <a:extLst>
                    <a:ext uri="{9D8B030D-6E8A-4147-A177-3AD203B41FA5}">
                      <a16:colId xmlns:a16="http://schemas.microsoft.com/office/drawing/2014/main" val="1540631536"/>
                    </a:ext>
                  </a:extLst>
                </a:gridCol>
                <a:gridCol w="1298337">
                  <a:extLst>
                    <a:ext uri="{9D8B030D-6E8A-4147-A177-3AD203B41FA5}">
                      <a16:colId xmlns:a16="http://schemas.microsoft.com/office/drawing/2014/main" val="1546734569"/>
                    </a:ext>
                  </a:extLst>
                </a:gridCol>
                <a:gridCol w="2647183">
                  <a:extLst>
                    <a:ext uri="{9D8B030D-6E8A-4147-A177-3AD203B41FA5}">
                      <a16:colId xmlns:a16="http://schemas.microsoft.com/office/drawing/2014/main" val="3324801736"/>
                    </a:ext>
                  </a:extLst>
                </a:gridCol>
                <a:gridCol w="1648879">
                  <a:extLst>
                    <a:ext uri="{9D8B030D-6E8A-4147-A177-3AD203B41FA5}">
                      <a16:colId xmlns:a16="http://schemas.microsoft.com/office/drawing/2014/main" val="2314587700"/>
                    </a:ext>
                  </a:extLst>
                </a:gridCol>
                <a:gridCol w="2296641">
                  <a:extLst>
                    <a:ext uri="{9D8B030D-6E8A-4147-A177-3AD203B41FA5}">
                      <a16:colId xmlns:a16="http://schemas.microsoft.com/office/drawing/2014/main" val="3628919911"/>
                    </a:ext>
                  </a:extLst>
                </a:gridCol>
              </a:tblGrid>
              <a:tr h="3771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Spring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Summer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Summer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32010"/>
                  </a:ext>
                </a:extLst>
              </a:tr>
              <a:tr h="74778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Giraffe, Pelly &amp; 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Advert  - focusing on selling a service – window cleaners as seen in the book ‘Giraffe, Pelly &amp; Me’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Questions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Conjunction that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Power </a:t>
                      </a:r>
                      <a:r>
                        <a:rPr lang="en-GB" sz="120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of three (commas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)</a:t>
                      </a:r>
                      <a:endParaRPr lang="en-GB" sz="120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Alice in Wonderland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Short story writing – writing in role as a character within part of the story.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Hotel Flamingo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Advert – to persuade people to come to the launch of the new hotel.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54029"/>
                  </a:ext>
                </a:extLst>
              </a:tr>
              <a:tr h="51434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Badger’s Perfect Garden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Narrative drawing upon 3 stories.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The Wolf’s Story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Instructions – focusing on how to carry out an effective trick.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156617"/>
                  </a:ext>
                </a:extLst>
              </a:tr>
              <a:tr h="51434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Leaf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Little Red Riding Hood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Polar Bear Sun – An Inuit Tale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Narrative – writing a story about finding an wild animal and bringing it up.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437304"/>
                  </a:ext>
                </a:extLst>
              </a:tr>
              <a:tr h="51434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Secret Sky Garden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Little Red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080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456595"/>
                  </a:ext>
                </a:extLst>
              </a:tr>
            </a:tbl>
          </a:graphicData>
        </a:graphic>
      </p:graphicFrame>
      <p:pic>
        <p:nvPicPr>
          <p:cNvPr id="5" name="Picture 4" descr="Rendered Image">
            <a:extLst>
              <a:ext uri="{FF2B5EF4-FFF2-40B4-BE49-F238E27FC236}">
                <a16:creationId xmlns:a16="http://schemas.microsoft.com/office/drawing/2014/main" id="{328CD443-C8D8-4475-B167-CBFA7EB87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7275" y="661342"/>
            <a:ext cx="21240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50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779</Words>
  <Application>Microsoft Office PowerPoint</Application>
  <PresentationFormat>Widescreen</PresentationFormat>
  <Paragraphs>219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Dreaming Outloud Pro</vt:lpstr>
      <vt:lpstr>Sassoon Infant Rg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Whittle</dc:creator>
  <cp:lastModifiedBy>Nicholas Whittle</cp:lastModifiedBy>
  <cp:revision>26</cp:revision>
  <dcterms:created xsi:type="dcterms:W3CDTF">2024-01-14T20:19:48Z</dcterms:created>
  <dcterms:modified xsi:type="dcterms:W3CDTF">2024-03-03T23:56:59Z</dcterms:modified>
</cp:coreProperties>
</file>